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</p:sldMasterIdLst>
  <p:notesMasterIdLst>
    <p:notesMasterId r:id="rId10"/>
  </p:notes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      <p15:guide id="1" orient="horz" pos="686">
          <p15:clr>
            <a:srgbClr val="000000"/>
          </p15:clr>
        </p15:guide>
        <p15:guide id="2" pos="295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F7FB960-892A-4961-A0E6-F1D64E457CE6}">
  <a:tblStyle styleId="{5F7FB960-892A-4961-A0E6-F1D64E457CE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4" d="100"/>
          <a:sy n="114" d="100"/>
        </p:scale>
        <p:origin x="-414" y="-192"/>
      </p:cViewPr>
      <p:guideLst>
        <p:guide orient="horz" pos="686"/>
        <p:guide pos="2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666335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43e39e161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g43e39e161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43e39e161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g43e39e161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43e39e1613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43e39e1613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43e39e1613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43e39e1613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43e39e1613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43e39e1613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43e39e1613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43e39e1613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43ed908fc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43ed908fc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43ed908fc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43ed908fce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5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457200" y="1265239"/>
            <a:ext cx="8229600" cy="41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5"/>
          <p:cNvSpPr/>
          <p:nvPr/>
        </p:nvSpPr>
        <p:spPr>
          <a:xfrm>
            <a:off x="1" y="748566"/>
            <a:ext cx="9144000" cy="72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5"/>
          <p:cNvSpPr/>
          <p:nvPr/>
        </p:nvSpPr>
        <p:spPr>
          <a:xfrm>
            <a:off x="2339999" y="5984775"/>
            <a:ext cx="6804000" cy="69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5"/>
          <p:cNvSpPr/>
          <p:nvPr/>
        </p:nvSpPr>
        <p:spPr>
          <a:xfrm>
            <a:off x="0" y="5984750"/>
            <a:ext cx="423900" cy="69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" name="Google Shape;59;p15" descr="BC master_new outlined white.ep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0892" y="6029649"/>
            <a:ext cx="1835908" cy="597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5"/>
          <p:cNvPicPr preferRelativeResize="0"/>
          <p:nvPr/>
        </p:nvPicPr>
        <p:blipFill rotWithShape="1">
          <a:blip r:embed="rId4">
            <a:alphaModFix/>
          </a:blip>
          <a:srcRect t="8312" b="28424"/>
          <a:stretch/>
        </p:blipFill>
        <p:spPr>
          <a:xfrm>
            <a:off x="1422221" y="5984751"/>
            <a:ext cx="868279" cy="69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5"/>
          <p:cNvPicPr preferRelativeResize="0"/>
          <p:nvPr/>
        </p:nvPicPr>
        <p:blipFill rotWithShape="1">
          <a:blip r:embed="rId5">
            <a:alphaModFix/>
          </a:blip>
          <a:srcRect t="7625" r="11551" b="14963"/>
          <a:stretch/>
        </p:blipFill>
        <p:spPr>
          <a:xfrm>
            <a:off x="473399" y="5987138"/>
            <a:ext cx="899324" cy="69664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5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</a:pPr>
            <a:r>
              <a:rPr lang="en-US" dirty="0"/>
              <a:t>Chairman’s </a:t>
            </a:r>
            <a:r>
              <a:rPr lang="en-US" dirty="0" smtClean="0"/>
              <a:t>Report 2018</a:t>
            </a:r>
            <a:endParaRPr sz="2200" b="1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2" name="Google Shape;92;p21"/>
          <p:cNvGrpSpPr/>
          <p:nvPr/>
        </p:nvGrpSpPr>
        <p:grpSpPr>
          <a:xfrm>
            <a:off x="535025" y="1638125"/>
            <a:ext cx="8069488" cy="3629150"/>
            <a:chOff x="535025" y="1485725"/>
            <a:chExt cx="8069488" cy="3629150"/>
          </a:xfrm>
        </p:grpSpPr>
        <p:pic>
          <p:nvPicPr>
            <p:cNvPr id="93" name="Google Shape;93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35025" y="1485725"/>
              <a:ext cx="3906170" cy="2986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2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698280" y="1485725"/>
              <a:ext cx="3906171" cy="29863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5" name="Google Shape;95;p21"/>
            <p:cNvSpPr txBox="1"/>
            <p:nvPr/>
          </p:nvSpPr>
          <p:spPr>
            <a:xfrm>
              <a:off x="541150" y="4435975"/>
              <a:ext cx="3906300" cy="67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666666"/>
                  </a:solidFill>
                </a:rPr>
                <a:t>Beast from the east, March</a:t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96" name="Google Shape;96;p21"/>
            <p:cNvSpPr txBox="1"/>
            <p:nvPr/>
          </p:nvSpPr>
          <p:spPr>
            <a:xfrm>
              <a:off x="4698213" y="4435975"/>
              <a:ext cx="3906300" cy="67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666666"/>
                  </a:solidFill>
                </a:rPr>
                <a:t>“Savannah” on Tooting Common, July</a:t>
              </a:r>
              <a:endParaRPr>
                <a:solidFill>
                  <a:srgbClr val="666666"/>
                </a:solidFill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5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</a:pPr>
            <a:r>
              <a:rPr lang="en-US"/>
              <a:t>Chairman’s Report</a:t>
            </a:r>
            <a:endParaRPr sz="22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2" name="Google Shape;102;p22"/>
          <p:cNvGrpSpPr/>
          <p:nvPr/>
        </p:nvGrpSpPr>
        <p:grpSpPr>
          <a:xfrm>
            <a:off x="618151" y="1271213"/>
            <a:ext cx="8170374" cy="1221000"/>
            <a:chOff x="618151" y="1271213"/>
            <a:chExt cx="8170374" cy="1221000"/>
          </a:xfrm>
        </p:grpSpPr>
        <p:sp>
          <p:nvSpPr>
            <p:cNvPr id="103" name="Google Shape;103;p22"/>
            <p:cNvSpPr/>
            <p:nvPr/>
          </p:nvSpPr>
          <p:spPr>
            <a:xfrm>
              <a:off x="618151" y="1271213"/>
              <a:ext cx="2805900" cy="122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666666"/>
                  </a:solidFill>
                </a:rPr>
                <a:t>Membership</a:t>
              </a:r>
              <a:endParaRPr sz="1800" b="1">
                <a:solidFill>
                  <a:srgbClr val="666666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666666"/>
                  </a:solidFill>
                </a:rPr>
                <a:t>1,314 households </a:t>
              </a:r>
              <a:endParaRPr>
                <a:solidFill>
                  <a:srgbClr val="666666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666666"/>
                  </a:solidFill>
                </a:rPr>
                <a:t>Net increase of 40</a:t>
              </a:r>
              <a:endParaRPr>
                <a:solidFill>
                  <a:srgbClr val="666666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i="1">
                  <a:solidFill>
                    <a:srgbClr val="666666"/>
                  </a:solidFill>
                </a:rPr>
                <a:t>New members’ day</a:t>
              </a:r>
              <a:endParaRPr i="1">
                <a:solidFill>
                  <a:srgbClr val="666666"/>
                </a:solidFill>
              </a:endParaRPr>
            </a:p>
          </p:txBody>
        </p:sp>
        <p:sp>
          <p:nvSpPr>
            <p:cNvPr id="104" name="Google Shape;104;p22"/>
            <p:cNvSpPr/>
            <p:nvPr/>
          </p:nvSpPr>
          <p:spPr>
            <a:xfrm>
              <a:off x="3518488" y="1271213"/>
              <a:ext cx="2587800" cy="122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666666"/>
                  </a:solidFill>
                </a:rPr>
                <a:t>Events</a:t>
              </a:r>
              <a:endParaRPr sz="1800" b="1">
                <a:solidFill>
                  <a:srgbClr val="666666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666666"/>
                  </a:solidFill>
                </a:rPr>
                <a:t>RHS Wisley</a:t>
              </a:r>
              <a:endParaRPr>
                <a:solidFill>
                  <a:srgbClr val="666666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666666"/>
                  </a:solidFill>
                </a:rPr>
                <a:t>Wildlife Gardening Fair</a:t>
              </a:r>
              <a:endParaRPr>
                <a:solidFill>
                  <a:srgbClr val="666666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i="1">
                  <a:solidFill>
                    <a:srgbClr val="666666"/>
                  </a:solidFill>
                </a:rPr>
                <a:t>Need someone to take on public engagement / events</a:t>
              </a:r>
              <a:endParaRPr i="1">
                <a:solidFill>
                  <a:srgbClr val="666666"/>
                </a:solidFill>
              </a:endParaRPr>
            </a:p>
          </p:txBody>
        </p:sp>
        <p:sp>
          <p:nvSpPr>
            <p:cNvPr id="105" name="Google Shape;105;p22"/>
            <p:cNvSpPr/>
            <p:nvPr/>
          </p:nvSpPr>
          <p:spPr>
            <a:xfrm>
              <a:off x="6200726" y="1271213"/>
              <a:ext cx="2587800" cy="122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rgbClr val="666666"/>
                  </a:solidFill>
                </a:rPr>
                <a:t>Field trips</a:t>
              </a:r>
              <a:endParaRPr sz="1800" b="1" dirty="0">
                <a:solidFill>
                  <a:srgbClr val="666666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rgbClr val="666666"/>
                  </a:solidFill>
                </a:rPr>
                <a:t>47 planned in 2018</a:t>
              </a:r>
              <a:endParaRPr dirty="0">
                <a:solidFill>
                  <a:srgbClr val="666666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rgbClr val="666666"/>
                  </a:solidFill>
                </a:rPr>
                <a:t>See all of </a:t>
              </a:r>
              <a:r>
                <a:rPr lang="en-US" dirty="0" smtClean="0">
                  <a:solidFill>
                    <a:srgbClr val="666666"/>
                  </a:solidFill>
                </a:rPr>
                <a:t>Surrey’s</a:t>
              </a:r>
              <a:br>
                <a:rPr lang="en-US" dirty="0" smtClean="0">
                  <a:solidFill>
                    <a:srgbClr val="666666"/>
                  </a:solidFill>
                </a:rPr>
              </a:br>
              <a:r>
                <a:rPr lang="en-US" dirty="0" smtClean="0">
                  <a:solidFill>
                    <a:srgbClr val="666666"/>
                  </a:solidFill>
                </a:rPr>
                <a:t>41 </a:t>
              </a:r>
              <a:r>
                <a:rPr lang="en-US" dirty="0">
                  <a:solidFill>
                    <a:srgbClr val="666666"/>
                  </a:solidFill>
                </a:rPr>
                <a:t>butterfly species</a:t>
              </a:r>
              <a:endParaRPr sz="1800" b="1" dirty="0">
                <a:solidFill>
                  <a:srgbClr val="666666"/>
                </a:solidFill>
              </a:endParaRPr>
            </a:p>
          </p:txBody>
        </p:sp>
      </p:grpSp>
      <p:sp>
        <p:nvSpPr>
          <p:cNvPr id="106" name="Google Shape;106;p22"/>
          <p:cNvSpPr/>
          <p:nvPr/>
        </p:nvSpPr>
        <p:spPr>
          <a:xfrm>
            <a:off x="6956675" y="4359738"/>
            <a:ext cx="1770900" cy="12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>
                <a:solidFill>
                  <a:srgbClr val="666666"/>
                </a:solidFill>
              </a:rPr>
              <a:t>London:</a:t>
            </a:r>
            <a:endParaRPr sz="1800" b="1">
              <a:solidFill>
                <a:srgbClr val="666666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666666"/>
                </a:solidFill>
              </a:rPr>
              <a:t>Big City Butterflies</a:t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107" name="Google Shape;107;p22"/>
          <p:cNvSpPr/>
          <p:nvPr/>
        </p:nvSpPr>
        <p:spPr>
          <a:xfrm>
            <a:off x="1819325" y="4359738"/>
            <a:ext cx="1770900" cy="12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666666"/>
                </a:solidFill>
              </a:rPr>
              <a:t>Conservation work</a:t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108" name="Google Shape;108;p22"/>
          <p:cNvSpPr/>
          <p:nvPr/>
        </p:nvSpPr>
        <p:spPr>
          <a:xfrm>
            <a:off x="3404175" y="4359738"/>
            <a:ext cx="1962300" cy="12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666666"/>
                </a:solidFill>
              </a:rPr>
              <a:t>Surveys and monitoring</a:t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109" name="Google Shape;109;p22"/>
          <p:cNvSpPr/>
          <p:nvPr/>
        </p:nvSpPr>
        <p:spPr>
          <a:xfrm>
            <a:off x="514375" y="4359738"/>
            <a:ext cx="1491000" cy="12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666666"/>
                </a:solidFill>
              </a:rPr>
              <a:t>Moths</a:t>
            </a:r>
            <a:endParaRPr>
              <a:solidFill>
                <a:srgbClr val="666666"/>
              </a:solidFill>
            </a:endParaRPr>
          </a:p>
        </p:txBody>
      </p:sp>
      <p:grpSp>
        <p:nvGrpSpPr>
          <p:cNvPr id="110" name="Google Shape;110;p22"/>
          <p:cNvGrpSpPr/>
          <p:nvPr/>
        </p:nvGrpSpPr>
        <p:grpSpPr>
          <a:xfrm>
            <a:off x="806800" y="2949423"/>
            <a:ext cx="7773412" cy="1373400"/>
            <a:chOff x="806800" y="2644623"/>
            <a:chExt cx="7773412" cy="1373400"/>
          </a:xfrm>
        </p:grpSpPr>
        <p:sp>
          <p:nvSpPr>
            <p:cNvPr id="111" name="Google Shape;111;p22"/>
            <p:cNvSpPr/>
            <p:nvPr/>
          </p:nvSpPr>
          <p:spPr>
            <a:xfrm>
              <a:off x="806800" y="2644623"/>
              <a:ext cx="2358600" cy="137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666666"/>
                  </a:solidFill>
                </a:rPr>
                <a:t>Transects &amp; WCBS</a:t>
              </a:r>
              <a:endParaRPr sz="1800" b="1">
                <a:solidFill>
                  <a:srgbClr val="666666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666666"/>
                  </a:solidFill>
                </a:rPr>
                <a:t>~115 (105 last year)</a:t>
              </a:r>
              <a:endParaRPr>
                <a:solidFill>
                  <a:srgbClr val="666666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666666"/>
                  </a:solidFill>
                </a:rPr>
                <a:t>Heaths, inner London</a:t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112" name="Google Shape;112;p22"/>
            <p:cNvSpPr/>
            <p:nvPr/>
          </p:nvSpPr>
          <p:spPr>
            <a:xfrm>
              <a:off x="5661812" y="2644623"/>
              <a:ext cx="2918400" cy="122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666666"/>
                  </a:solidFill>
                </a:rPr>
                <a:t>BC’s 50th Anniversary</a:t>
              </a:r>
              <a:endParaRPr sz="1800" b="1">
                <a:solidFill>
                  <a:srgbClr val="666666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666666"/>
                  </a:solidFill>
                </a:rPr>
                <a:t>Day of action at Barnes Common </a:t>
              </a:r>
              <a:endParaRPr>
                <a:solidFill>
                  <a:srgbClr val="666666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666666"/>
                  </a:solidFill>
                </a:rPr>
                <a:t>Other conservation work parties</a:t>
              </a:r>
              <a:endParaRPr>
                <a:solidFill>
                  <a:srgbClr val="666666"/>
                </a:solidFill>
              </a:endParaRPr>
            </a:p>
          </p:txBody>
        </p:sp>
        <p:sp>
          <p:nvSpPr>
            <p:cNvPr id="113" name="Google Shape;113;p22"/>
            <p:cNvSpPr/>
            <p:nvPr/>
          </p:nvSpPr>
          <p:spPr>
            <a:xfrm>
              <a:off x="3307300" y="2644623"/>
              <a:ext cx="2061000" cy="122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666666"/>
                  </a:solidFill>
                </a:rPr>
                <a:t>Annual Report </a:t>
              </a:r>
              <a:endParaRPr sz="1800" b="1">
                <a:solidFill>
                  <a:srgbClr val="666666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666666"/>
                  </a:solidFill>
                </a:rPr>
                <a:t>Hard copies - suggest £3 donation</a:t>
              </a:r>
              <a:endParaRPr>
                <a:solidFill>
                  <a:srgbClr val="666666"/>
                </a:solidFill>
              </a:endParaRPr>
            </a:p>
          </p:txBody>
        </p:sp>
      </p:grpSp>
      <p:sp>
        <p:nvSpPr>
          <p:cNvPr id="114" name="Google Shape;114;p22"/>
          <p:cNvSpPr/>
          <p:nvPr/>
        </p:nvSpPr>
        <p:spPr>
          <a:xfrm>
            <a:off x="5180425" y="4359738"/>
            <a:ext cx="1962300" cy="12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666666"/>
                </a:solidFill>
              </a:rPr>
              <a:t>Partners</a:t>
            </a:r>
            <a:endParaRPr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516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Moths</a:t>
            </a:r>
            <a:endParaRPr/>
          </a:p>
        </p:txBody>
      </p:sp>
      <p:sp>
        <p:nvSpPr>
          <p:cNvPr id="120" name="Google Shape;120;p23"/>
          <p:cNvSpPr txBox="1">
            <a:spLocks noGrp="1"/>
          </p:cNvSpPr>
          <p:nvPr>
            <p:ph type="body" idx="1"/>
          </p:nvPr>
        </p:nvSpPr>
        <p:spPr>
          <a:xfrm>
            <a:off x="457200" y="999525"/>
            <a:ext cx="2898000" cy="4821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Char char="•"/>
            </a:pPr>
            <a:r>
              <a:rPr lang="en-US">
                <a:solidFill>
                  <a:srgbClr val="666666"/>
                </a:solidFill>
              </a:rPr>
              <a:t>Heart Moth</a:t>
            </a:r>
            <a:endParaRPr>
              <a:solidFill>
                <a:srgbClr val="666666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800"/>
              <a:buChar char="•"/>
            </a:pPr>
            <a:r>
              <a:rPr lang="en-US">
                <a:solidFill>
                  <a:srgbClr val="666666"/>
                </a:solidFill>
              </a:rPr>
              <a:t>Straw Belle</a:t>
            </a:r>
            <a:endParaRPr>
              <a:solidFill>
                <a:srgbClr val="666666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800"/>
              <a:buChar char="•"/>
            </a:pPr>
            <a:r>
              <a:rPr lang="en-US">
                <a:solidFill>
                  <a:srgbClr val="666666"/>
                </a:solidFill>
              </a:rPr>
              <a:t>Betony Case-bearer</a:t>
            </a:r>
            <a:endParaRPr>
              <a:solidFill>
                <a:srgbClr val="666666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800"/>
              <a:buChar char="•"/>
            </a:pPr>
            <a:r>
              <a:rPr lang="en-US">
                <a:solidFill>
                  <a:srgbClr val="666666"/>
                </a:solidFill>
              </a:rPr>
              <a:t>Jersey Tiger</a:t>
            </a:r>
            <a:endParaRPr>
              <a:solidFill>
                <a:srgbClr val="666666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800"/>
              <a:buChar char="•"/>
            </a:pPr>
            <a:r>
              <a:rPr lang="en-US">
                <a:solidFill>
                  <a:srgbClr val="666666"/>
                </a:solidFill>
              </a:rPr>
              <a:t>Gypsy Moth</a:t>
            </a:r>
            <a:endParaRPr>
              <a:solidFill>
                <a:srgbClr val="666666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800"/>
              <a:buChar char="•"/>
            </a:pPr>
            <a:r>
              <a:rPr lang="en-US">
                <a:solidFill>
                  <a:srgbClr val="666666"/>
                </a:solidFill>
              </a:rPr>
              <a:t>Oak Processionary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666666"/>
                </a:solidFill>
              </a:rPr>
              <a:t>Get involved</a:t>
            </a:r>
            <a:endParaRPr b="1">
              <a:solidFill>
                <a:srgbClr val="666666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800"/>
              <a:buChar char="•"/>
            </a:pPr>
            <a:r>
              <a:rPr lang="en-US">
                <a:solidFill>
                  <a:srgbClr val="666666"/>
                </a:solidFill>
              </a:rPr>
              <a:t>Garden Moth Scheme</a:t>
            </a:r>
            <a:endParaRPr>
              <a:solidFill>
                <a:srgbClr val="666666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•"/>
            </a:pPr>
            <a:r>
              <a:rPr lang="en-US">
                <a:solidFill>
                  <a:srgbClr val="666666"/>
                </a:solidFill>
              </a:rPr>
              <a:t>Surrey moths group</a:t>
            </a:r>
            <a:endParaRPr>
              <a:solidFill>
                <a:srgbClr val="666666"/>
              </a:solidFill>
            </a:endParaRPr>
          </a:p>
        </p:txBody>
      </p:sp>
      <p:grpSp>
        <p:nvGrpSpPr>
          <p:cNvPr id="121" name="Google Shape;121;p23"/>
          <p:cNvGrpSpPr/>
          <p:nvPr/>
        </p:nvGrpSpPr>
        <p:grpSpPr>
          <a:xfrm>
            <a:off x="3424950" y="993438"/>
            <a:ext cx="5414375" cy="4851963"/>
            <a:chOff x="3272550" y="993438"/>
            <a:chExt cx="5414375" cy="4851963"/>
          </a:xfrm>
        </p:grpSpPr>
        <p:pic>
          <p:nvPicPr>
            <p:cNvPr id="122" name="Google Shape;122;p23"/>
            <p:cNvPicPr preferRelativeResize="0"/>
            <p:nvPr/>
          </p:nvPicPr>
          <p:blipFill rotWithShape="1">
            <a:blip r:embed="rId3">
              <a:alphaModFix/>
            </a:blip>
            <a:srcRect l="7995" t="3304" b="8105"/>
            <a:stretch/>
          </p:blipFill>
          <p:spPr>
            <a:xfrm>
              <a:off x="6322038" y="3446225"/>
              <a:ext cx="2364760" cy="23730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" name="Google Shape;123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272550" y="3444649"/>
              <a:ext cx="2947200" cy="23761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" name="Google Shape;124;p23"/>
            <p:cNvPicPr preferRelativeResize="0"/>
            <p:nvPr/>
          </p:nvPicPr>
          <p:blipFill rotWithShape="1">
            <a:blip r:embed="rId5">
              <a:alphaModFix/>
            </a:blip>
            <a:srcRect l="8198" r="4020" b="5633"/>
            <a:stretch/>
          </p:blipFill>
          <p:spPr>
            <a:xfrm>
              <a:off x="3272550" y="999525"/>
              <a:ext cx="2792975" cy="22488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" name="Google Shape;125;p23"/>
            <p:cNvPicPr preferRelativeResize="0"/>
            <p:nvPr/>
          </p:nvPicPr>
          <p:blipFill rotWithShape="1">
            <a:blip r:embed="rId6">
              <a:alphaModFix/>
            </a:blip>
            <a:srcRect l="-7620" r="7620"/>
            <a:stretch/>
          </p:blipFill>
          <p:spPr>
            <a:xfrm>
              <a:off x="5893824" y="993438"/>
              <a:ext cx="2792973" cy="22508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" name="Google Shape;126;p23"/>
            <p:cNvSpPr txBox="1"/>
            <p:nvPr/>
          </p:nvSpPr>
          <p:spPr>
            <a:xfrm>
              <a:off x="3294300" y="5461995"/>
              <a:ext cx="1564500" cy="38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rgbClr val="FFFFFF"/>
                  </a:solidFill>
                </a:rPr>
                <a:t>Box Tree Moth</a:t>
              </a:r>
              <a:endParaRPr b="1">
                <a:solidFill>
                  <a:srgbClr val="FFFFFF"/>
                </a:solidFill>
              </a:endParaRPr>
            </a:p>
          </p:txBody>
        </p:sp>
        <p:sp>
          <p:nvSpPr>
            <p:cNvPr id="127" name="Google Shape;127;p23"/>
            <p:cNvSpPr txBox="1"/>
            <p:nvPr/>
          </p:nvSpPr>
          <p:spPr>
            <a:xfrm>
              <a:off x="6507125" y="5462000"/>
              <a:ext cx="2179800" cy="38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rgbClr val="FFFFFF"/>
                  </a:solidFill>
                </a:rPr>
                <a:t>Oleander Hawk Moth</a:t>
              </a:r>
              <a:endParaRPr b="1">
                <a:solidFill>
                  <a:srgbClr val="FFFFFF"/>
                </a:solidFill>
              </a:endParaRPr>
            </a:p>
          </p:txBody>
        </p:sp>
        <p:sp>
          <p:nvSpPr>
            <p:cNvPr id="128" name="Google Shape;128;p23"/>
            <p:cNvSpPr txBox="1"/>
            <p:nvPr/>
          </p:nvSpPr>
          <p:spPr>
            <a:xfrm>
              <a:off x="7122300" y="999536"/>
              <a:ext cx="1564500" cy="38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rgbClr val="FFFFFF"/>
                  </a:solidFill>
                </a:rPr>
                <a:t>Horse</a:t>
              </a:r>
              <a:r>
                <a:rPr lang="en-US" sz="1200">
                  <a:solidFill>
                    <a:srgbClr val="666666"/>
                  </a:solidFill>
                </a:rPr>
                <a:t> </a:t>
              </a:r>
              <a:r>
                <a:rPr lang="en-US" b="1">
                  <a:solidFill>
                    <a:srgbClr val="FFFFFF"/>
                  </a:solidFill>
                </a:rPr>
                <a:t>Chestnut</a:t>
              </a:r>
              <a:endParaRPr sz="1200">
                <a:solidFill>
                  <a:srgbClr val="666666"/>
                </a:solidFill>
              </a:endParaRPr>
            </a:p>
          </p:txBody>
        </p:sp>
        <p:sp>
          <p:nvSpPr>
            <p:cNvPr id="129" name="Google Shape;129;p23"/>
            <p:cNvSpPr txBox="1"/>
            <p:nvPr/>
          </p:nvSpPr>
          <p:spPr>
            <a:xfrm>
              <a:off x="3294300" y="999525"/>
              <a:ext cx="1932900" cy="38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rgbClr val="FFFFFF"/>
                  </a:solidFill>
                </a:rPr>
                <a:t>Clifden Non-pareil</a:t>
              </a:r>
              <a:endParaRPr b="1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516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Conservation work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457200" y="1112850"/>
            <a:ext cx="4875600" cy="419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666666"/>
                </a:solidFill>
              </a:rPr>
              <a:t>Small Blue “Stepping Stones” project</a:t>
            </a:r>
            <a:r>
              <a:rPr lang="en-US" dirty="0">
                <a:solidFill>
                  <a:srgbClr val="666666"/>
                </a:solidFill>
              </a:rPr>
              <a:t> </a:t>
            </a:r>
            <a:endParaRPr dirty="0">
              <a:solidFill>
                <a:srgbClr val="666666"/>
              </a:solidFill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800"/>
              <a:buChar char="•"/>
            </a:pPr>
            <a:r>
              <a:rPr lang="en-US" dirty="0">
                <a:solidFill>
                  <a:srgbClr val="666666"/>
                </a:solidFill>
              </a:rPr>
              <a:t>Fiona Haynes</a:t>
            </a:r>
            <a:endParaRPr dirty="0">
              <a:solidFill>
                <a:srgbClr val="666666"/>
              </a:solidFill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dirty="0">
              <a:solidFill>
                <a:srgbClr val="666666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666666"/>
                </a:solidFill>
              </a:rPr>
              <a:t>Oaken Wood Reserve, </a:t>
            </a:r>
            <a:r>
              <a:rPr lang="en-US" b="1" dirty="0" err="1">
                <a:solidFill>
                  <a:srgbClr val="666666"/>
                </a:solidFill>
              </a:rPr>
              <a:t>Chiddingfold</a:t>
            </a:r>
            <a:endParaRPr b="1" dirty="0">
              <a:solidFill>
                <a:srgbClr val="666666"/>
              </a:solidFill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800"/>
              <a:buChar char="•"/>
            </a:pPr>
            <a:r>
              <a:rPr lang="en-US" dirty="0">
                <a:solidFill>
                  <a:srgbClr val="666666"/>
                </a:solidFill>
              </a:rPr>
              <a:t>Peter Beale 1929 - 2018</a:t>
            </a:r>
            <a:endParaRPr dirty="0">
              <a:solidFill>
                <a:srgbClr val="666666"/>
              </a:solidFill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800"/>
              <a:buChar char="•"/>
            </a:pPr>
            <a:r>
              <a:rPr lang="en-US" dirty="0">
                <a:solidFill>
                  <a:srgbClr val="666666"/>
                </a:solidFill>
              </a:rPr>
              <a:t>Record numbers of Wood White this year</a:t>
            </a:r>
            <a:endParaRPr dirty="0">
              <a:solidFill>
                <a:srgbClr val="666666"/>
              </a:solidFill>
            </a:endParaRPr>
          </a:p>
          <a:p>
            <a:pPr lvl="0">
              <a:lnSpc>
                <a:spcPct val="115000"/>
              </a:lnSpc>
              <a:spcBef>
                <a:spcPts val="1000"/>
              </a:spcBef>
              <a:buClr>
                <a:srgbClr val="666666"/>
              </a:buClr>
            </a:pPr>
            <a:r>
              <a:rPr lang="en-US" spc="-50" dirty="0" smtClean="0">
                <a:solidFill>
                  <a:srgbClr val="666666"/>
                </a:solidFill>
              </a:rPr>
              <a:t>Also, </a:t>
            </a:r>
            <a:r>
              <a:rPr lang="en-US" spc="-50" dirty="0">
                <a:solidFill>
                  <a:srgbClr val="666666"/>
                </a:solidFill>
              </a:rPr>
              <a:t>Broad-bordered Bee </a:t>
            </a:r>
            <a:r>
              <a:rPr lang="en-US" spc="-50" dirty="0" smtClean="0">
                <a:solidFill>
                  <a:srgbClr val="666666"/>
                </a:solidFill>
              </a:rPr>
              <a:t>Hawk-moth,</a:t>
            </a:r>
            <a:br>
              <a:rPr lang="en-US" spc="-50" dirty="0" smtClean="0">
                <a:solidFill>
                  <a:srgbClr val="666666"/>
                </a:solidFill>
              </a:rPr>
            </a:br>
            <a:r>
              <a:rPr lang="en-US" spc="-50" dirty="0" smtClean="0">
                <a:solidFill>
                  <a:srgbClr val="666666"/>
                </a:solidFill>
              </a:rPr>
              <a:t>Drab </a:t>
            </a:r>
            <a:r>
              <a:rPr lang="en-US" spc="-50" dirty="0" err="1" smtClean="0">
                <a:solidFill>
                  <a:srgbClr val="666666"/>
                </a:solidFill>
              </a:rPr>
              <a:t>Looper</a:t>
            </a:r>
            <a:r>
              <a:rPr lang="en-US" spc="-50" dirty="0" smtClean="0">
                <a:solidFill>
                  <a:srgbClr val="666666"/>
                </a:solidFill>
              </a:rPr>
              <a:t>, Betony </a:t>
            </a:r>
            <a:r>
              <a:rPr lang="en-US" spc="-50" dirty="0">
                <a:solidFill>
                  <a:srgbClr val="666666"/>
                </a:solidFill>
              </a:rPr>
              <a:t>Case-bearer (larvae)</a:t>
            </a:r>
            <a:endParaRPr spc="-50" dirty="0">
              <a:solidFill>
                <a:srgbClr val="666666"/>
              </a:solidFill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800"/>
              <a:buChar char="•"/>
            </a:pPr>
            <a:r>
              <a:rPr lang="en-US" dirty="0">
                <a:solidFill>
                  <a:srgbClr val="666666"/>
                </a:solidFill>
              </a:rPr>
              <a:t>More work parties for ride clearance </a:t>
            </a:r>
            <a:r>
              <a:rPr lang="en-US" dirty="0" err="1" smtClean="0">
                <a:solidFill>
                  <a:srgbClr val="666666"/>
                </a:solidFill>
              </a:rPr>
              <a:t>etc</a:t>
            </a:r>
            <a:r>
              <a:rPr lang="en-US" dirty="0" smtClean="0">
                <a:solidFill>
                  <a:srgbClr val="666666"/>
                </a:solidFill>
              </a:rPr>
              <a:t>: Nov </a:t>
            </a:r>
            <a:r>
              <a:rPr lang="en-US" dirty="0">
                <a:solidFill>
                  <a:srgbClr val="666666"/>
                </a:solidFill>
              </a:rPr>
              <a:t>6, Dec 6, Jan 3, Feb 7, Mar 7</a:t>
            </a:r>
            <a:endParaRPr dirty="0">
              <a:solidFill>
                <a:srgbClr val="666666"/>
              </a:solidFill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800"/>
              <a:buChar char="•"/>
            </a:pPr>
            <a:r>
              <a:rPr lang="en-US" dirty="0">
                <a:solidFill>
                  <a:srgbClr val="666666"/>
                </a:solidFill>
              </a:rPr>
              <a:t>Discussing larger project in the area</a:t>
            </a:r>
            <a:endParaRPr dirty="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>
              <a:solidFill>
                <a:srgbClr val="666666"/>
              </a:solidFill>
            </a:endParaRPr>
          </a:p>
        </p:txBody>
      </p:sp>
      <p:grpSp>
        <p:nvGrpSpPr>
          <p:cNvPr id="136" name="Google Shape;136;p24"/>
          <p:cNvGrpSpPr/>
          <p:nvPr/>
        </p:nvGrpSpPr>
        <p:grpSpPr>
          <a:xfrm>
            <a:off x="5355353" y="1174400"/>
            <a:ext cx="3503422" cy="4750625"/>
            <a:chOff x="5202953" y="1174400"/>
            <a:chExt cx="3503422" cy="4750625"/>
          </a:xfrm>
        </p:grpSpPr>
        <p:pic>
          <p:nvPicPr>
            <p:cNvPr id="137" name="Google Shape;137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206850" y="1174400"/>
              <a:ext cx="3499525" cy="2334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202953" y="3590875"/>
              <a:ext cx="3503422" cy="23341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516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Surveys and monitoring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body" idx="1"/>
          </p:nvPr>
        </p:nvSpPr>
        <p:spPr>
          <a:xfrm>
            <a:off x="457200" y="1265250"/>
            <a:ext cx="4118100" cy="419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Char char="•"/>
            </a:pPr>
            <a:r>
              <a:rPr lang="en-US">
                <a:solidFill>
                  <a:srgbClr val="666666"/>
                </a:solidFill>
              </a:rPr>
              <a:t>White-letter Hairstreak</a:t>
            </a:r>
            <a:endParaRPr>
              <a:solidFill>
                <a:srgbClr val="666666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800"/>
              <a:buChar char="•"/>
            </a:pPr>
            <a:r>
              <a:rPr lang="en-US">
                <a:solidFill>
                  <a:srgbClr val="666666"/>
                </a:solidFill>
              </a:rPr>
              <a:t>Brown Hairstreak</a:t>
            </a:r>
            <a:endParaRPr>
              <a:solidFill>
                <a:srgbClr val="666666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800"/>
              <a:buChar char="•"/>
            </a:pPr>
            <a:r>
              <a:rPr lang="en-US">
                <a:solidFill>
                  <a:srgbClr val="666666"/>
                </a:solidFill>
              </a:rPr>
              <a:t>Grayling</a:t>
            </a:r>
            <a:endParaRPr>
              <a:solidFill>
                <a:srgbClr val="666666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800"/>
              <a:buChar char="•"/>
            </a:pPr>
            <a:r>
              <a:rPr lang="en-US">
                <a:solidFill>
                  <a:srgbClr val="666666"/>
                </a:solidFill>
              </a:rPr>
              <a:t>Silver-studded Blue</a:t>
            </a:r>
            <a:endParaRPr>
              <a:solidFill>
                <a:srgbClr val="666666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800"/>
              <a:buChar char="•"/>
            </a:pPr>
            <a:r>
              <a:rPr lang="en-US">
                <a:solidFill>
                  <a:srgbClr val="666666"/>
                </a:solidFill>
              </a:rPr>
              <a:t>iRecord</a:t>
            </a:r>
            <a:endParaRPr>
              <a:solidFill>
                <a:srgbClr val="666666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800"/>
              <a:buChar char="•"/>
            </a:pPr>
            <a:r>
              <a:rPr lang="en-US">
                <a:solidFill>
                  <a:srgbClr val="666666"/>
                </a:solidFill>
              </a:rPr>
              <a:t>Big Butterfly Count</a:t>
            </a:r>
            <a:endParaRPr>
              <a:solidFill>
                <a:srgbClr val="666666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666666"/>
              </a:buClr>
              <a:buSzPts val="1800"/>
              <a:buChar char="•"/>
            </a:pPr>
            <a:r>
              <a:rPr lang="en-US">
                <a:solidFill>
                  <a:srgbClr val="666666"/>
                </a:solidFill>
              </a:rPr>
              <a:t>Heart Moth</a:t>
            </a:r>
            <a:endParaRPr>
              <a:solidFill>
                <a:srgbClr val="666666"/>
              </a:solidFill>
            </a:endParaRPr>
          </a:p>
        </p:txBody>
      </p:sp>
      <p:grpSp>
        <p:nvGrpSpPr>
          <p:cNvPr id="145" name="Google Shape;145;p25"/>
          <p:cNvGrpSpPr/>
          <p:nvPr/>
        </p:nvGrpSpPr>
        <p:grpSpPr>
          <a:xfrm>
            <a:off x="3500675" y="1341450"/>
            <a:ext cx="5383426" cy="3571725"/>
            <a:chOff x="3500675" y="1265250"/>
            <a:chExt cx="5383426" cy="3571725"/>
          </a:xfrm>
        </p:grpSpPr>
        <p:pic>
          <p:nvPicPr>
            <p:cNvPr id="146" name="Google Shape;146;p25"/>
            <p:cNvPicPr preferRelativeResize="0"/>
            <p:nvPr/>
          </p:nvPicPr>
          <p:blipFill rotWithShape="1">
            <a:blip r:embed="rId3">
              <a:alphaModFix/>
            </a:blip>
            <a:srcRect l="24355" t="15551" r="8512" b="10500"/>
            <a:stretch/>
          </p:blipFill>
          <p:spPr>
            <a:xfrm>
              <a:off x="3500675" y="1265250"/>
              <a:ext cx="5383426" cy="3335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7" name="Google Shape;147;p25"/>
            <p:cNvSpPr txBox="1"/>
            <p:nvPr/>
          </p:nvSpPr>
          <p:spPr>
            <a:xfrm>
              <a:off x="3581525" y="4482675"/>
              <a:ext cx="5205000" cy="35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36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666666"/>
                  </a:solidFill>
                </a:rPr>
                <a:t>White-letter Hairstreak known distribution, 2016-18</a:t>
              </a:r>
              <a:endParaRPr/>
            </a:p>
          </p:txBody>
        </p:sp>
      </p:grpSp>
      <p:pic>
        <p:nvPicPr>
          <p:cNvPr id="148" name="Google Shape;148;p25"/>
          <p:cNvPicPr preferRelativeResize="0"/>
          <p:nvPr/>
        </p:nvPicPr>
        <p:blipFill rotWithShape="1">
          <a:blip r:embed="rId4">
            <a:alphaModFix/>
          </a:blip>
          <a:srcRect l="8194" r="4999"/>
          <a:stretch/>
        </p:blipFill>
        <p:spPr>
          <a:xfrm>
            <a:off x="713450" y="4387850"/>
            <a:ext cx="2501501" cy="1262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516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Working with partners</a:t>
            </a:r>
            <a:endParaRPr/>
          </a:p>
        </p:txBody>
      </p:sp>
      <p:sp>
        <p:nvSpPr>
          <p:cNvPr id="154" name="Google Shape;154;p26"/>
          <p:cNvSpPr txBox="1">
            <a:spLocks noGrp="1"/>
          </p:cNvSpPr>
          <p:nvPr>
            <p:ph type="body" idx="1"/>
          </p:nvPr>
        </p:nvSpPr>
        <p:spPr>
          <a:xfrm>
            <a:off x="457200" y="1165225"/>
            <a:ext cx="8440500" cy="4371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655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700"/>
              <a:buChar char="•"/>
            </a:pPr>
            <a:r>
              <a:rPr lang="en-US" sz="1700">
                <a:solidFill>
                  <a:srgbClr val="666666"/>
                </a:solidFill>
              </a:rPr>
              <a:t>National Trust, e.g. Small Blue project</a:t>
            </a:r>
            <a:endParaRPr sz="1700">
              <a:solidFill>
                <a:srgbClr val="666666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700"/>
              <a:buChar char="•"/>
            </a:pPr>
            <a:r>
              <a:rPr lang="en-US" sz="1700">
                <a:solidFill>
                  <a:srgbClr val="666666"/>
                </a:solidFill>
              </a:rPr>
              <a:t>Surrey Wildlife Trust, e.g. Small Blue project</a:t>
            </a:r>
            <a:endParaRPr sz="1700">
              <a:solidFill>
                <a:srgbClr val="666666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700"/>
              <a:buChar char="•"/>
            </a:pPr>
            <a:r>
              <a:rPr lang="en-US" sz="1700">
                <a:solidFill>
                  <a:srgbClr val="666666"/>
                </a:solidFill>
              </a:rPr>
              <a:t>London Wildlife Trust, e.g. their Great North Wood project</a:t>
            </a:r>
            <a:endParaRPr sz="1700">
              <a:solidFill>
                <a:srgbClr val="666666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700"/>
              <a:buChar char="•"/>
            </a:pPr>
            <a:r>
              <a:rPr lang="en-US" sz="1700">
                <a:solidFill>
                  <a:srgbClr val="666666"/>
                </a:solidFill>
              </a:rPr>
              <a:t>Forestry Commission, e.g. Oaken Wood</a:t>
            </a:r>
            <a:endParaRPr sz="1700">
              <a:solidFill>
                <a:srgbClr val="666666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700"/>
              <a:buChar char="•"/>
            </a:pPr>
            <a:r>
              <a:rPr lang="en-US" sz="1700">
                <a:solidFill>
                  <a:srgbClr val="666666"/>
                </a:solidFill>
              </a:rPr>
              <a:t>Borough Ecology Officers - London project</a:t>
            </a:r>
            <a:endParaRPr sz="1700">
              <a:solidFill>
                <a:srgbClr val="666666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700"/>
              <a:buChar char="•"/>
            </a:pPr>
            <a:r>
              <a:rPr lang="en-US" sz="1700">
                <a:solidFill>
                  <a:srgbClr val="666666"/>
                </a:solidFill>
              </a:rPr>
              <a:t>TCV - Stave Hill transect (Rotherhithe)</a:t>
            </a:r>
            <a:endParaRPr sz="1700">
              <a:solidFill>
                <a:srgbClr val="666666"/>
              </a:solidFill>
            </a:endParaRPr>
          </a:p>
          <a:p>
            <a:pPr marL="457200" marR="0" lvl="0" indent="-3365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700"/>
              <a:buChar char="•"/>
            </a:pPr>
            <a:r>
              <a:rPr lang="en-US" sz="1700">
                <a:solidFill>
                  <a:srgbClr val="666666"/>
                </a:solidFill>
              </a:rPr>
              <a:t>Amphibian and Reptile Conservation Trust</a:t>
            </a:r>
            <a:endParaRPr sz="1700">
              <a:solidFill>
                <a:srgbClr val="666666"/>
              </a:solidFill>
            </a:endParaRPr>
          </a:p>
          <a:p>
            <a:pPr marL="457200" marR="0" lvl="0" indent="-3365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700"/>
              <a:buChar char="•"/>
            </a:pPr>
            <a:r>
              <a:rPr lang="en-US" sz="1700">
                <a:solidFill>
                  <a:srgbClr val="666666"/>
                </a:solidFill>
              </a:rPr>
              <a:t>Academia</a:t>
            </a:r>
            <a:endParaRPr sz="1700">
              <a:solidFill>
                <a:srgbClr val="666666"/>
              </a:solidFill>
            </a:endParaRPr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–"/>
            </a:pPr>
            <a:r>
              <a:rPr lang="en-US" sz="1400">
                <a:solidFill>
                  <a:srgbClr val="666666"/>
                </a:solidFill>
              </a:rPr>
              <a:t>Exeter University 9-year national survey of Silver-spotted Skipper</a:t>
            </a:r>
            <a:endParaRPr sz="1400">
              <a:solidFill>
                <a:srgbClr val="666666"/>
              </a:solidFill>
            </a:endParaRPr>
          </a:p>
          <a:p>
            <a:pPr marL="914400" marR="0" lvl="1" indent="-3175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400"/>
              <a:buChar char="–"/>
            </a:pPr>
            <a:r>
              <a:rPr lang="en-US" sz="1400">
                <a:solidFill>
                  <a:srgbClr val="666666"/>
                </a:solidFill>
              </a:rPr>
              <a:t>MSc research into Silver-studded Blue on Chobham Common</a:t>
            </a:r>
            <a:endParaRPr sz="1400">
              <a:solidFill>
                <a:srgbClr val="666666"/>
              </a:solidFill>
            </a:endParaRPr>
          </a:p>
          <a:p>
            <a:pPr marL="914400" marR="0" lvl="1" indent="-3175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400"/>
              <a:buChar char="–"/>
            </a:pPr>
            <a:r>
              <a:rPr lang="en-US" sz="1400">
                <a:solidFill>
                  <a:srgbClr val="666666"/>
                </a:solidFill>
              </a:rPr>
              <a:t>PhD research into Grizzled Skipper on the North Downs</a:t>
            </a:r>
            <a:endParaRPr sz="1400">
              <a:solidFill>
                <a:srgbClr val="666666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666666"/>
                </a:solidFill>
              </a:rPr>
              <a:t>… plus many others, e.g. landowners, Pewley volunteers, Gatwick Greenspace etc</a:t>
            </a:r>
            <a:endParaRPr sz="1700">
              <a:solidFill>
                <a:srgbClr val="666666"/>
              </a:solidFill>
            </a:endParaRPr>
          </a:p>
          <a:p>
            <a:pPr marL="0" lvl="0" indent="0" algn="r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i="1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516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London project - Big City Butterflies</a:t>
            </a:r>
            <a:endParaRPr/>
          </a:p>
        </p:txBody>
      </p:sp>
      <p:sp>
        <p:nvSpPr>
          <p:cNvPr id="160" name="Google Shape;160;p27"/>
          <p:cNvSpPr txBox="1">
            <a:spLocks noGrp="1"/>
          </p:cNvSpPr>
          <p:nvPr>
            <p:ph type="body" idx="1"/>
          </p:nvPr>
        </p:nvSpPr>
        <p:spPr>
          <a:xfrm>
            <a:off x="457200" y="1265250"/>
            <a:ext cx="4944600" cy="419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666666"/>
                </a:solidFill>
              </a:rPr>
              <a:t>Successful application to HLF for Stage 1 development funding</a:t>
            </a:r>
            <a:endParaRPr b="1">
              <a:solidFill>
                <a:srgbClr val="666666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800"/>
              <a:buChar char="•"/>
            </a:pPr>
            <a:r>
              <a:rPr lang="en-US">
                <a:solidFill>
                  <a:srgbClr val="666666"/>
                </a:solidFill>
              </a:rPr>
              <a:t>Jan-Dec 2019</a:t>
            </a:r>
            <a:endParaRPr>
              <a:solidFill>
                <a:srgbClr val="666666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800"/>
              <a:buChar char="•"/>
            </a:pPr>
            <a:r>
              <a:rPr lang="en-US">
                <a:solidFill>
                  <a:srgbClr val="666666"/>
                </a:solidFill>
              </a:rPr>
              <a:t>Now recruiting Development Officer</a:t>
            </a:r>
            <a:endParaRPr>
              <a:solidFill>
                <a:srgbClr val="666666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800"/>
              <a:buChar char="•"/>
            </a:pPr>
            <a:r>
              <a:rPr lang="en-US">
                <a:solidFill>
                  <a:srgbClr val="666666"/>
                </a:solidFill>
              </a:rPr>
              <a:t>If successful, followed by 4-year project</a:t>
            </a:r>
            <a:endParaRPr>
              <a:solidFill>
                <a:srgbClr val="666666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800"/>
              <a:buChar char="•"/>
            </a:pPr>
            <a:r>
              <a:rPr lang="en-US">
                <a:solidFill>
                  <a:srgbClr val="666666"/>
                </a:solidFill>
              </a:rPr>
              <a:t>Focus on Inner London - 4 branches</a:t>
            </a:r>
            <a:endParaRPr>
              <a:solidFill>
                <a:srgbClr val="666666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800"/>
              <a:buChar char="•"/>
            </a:pPr>
            <a:r>
              <a:rPr lang="en-US">
                <a:solidFill>
                  <a:srgbClr val="666666"/>
                </a:solidFill>
              </a:rPr>
              <a:t>Partner with London Boroughs, London Wildlife Trust, GiGL, etc</a:t>
            </a:r>
            <a:endParaRPr>
              <a:solidFill>
                <a:srgbClr val="666666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800"/>
              <a:buChar char="•"/>
            </a:pPr>
            <a:r>
              <a:rPr lang="en-US">
                <a:solidFill>
                  <a:srgbClr val="666666"/>
                </a:solidFill>
              </a:rPr>
              <a:t>Build new contacts, profile, membership, partnerships in the capital</a:t>
            </a:r>
            <a:endParaRPr i="1">
              <a:solidFill>
                <a:srgbClr val="666666"/>
              </a:solidFill>
            </a:endParaRPr>
          </a:p>
          <a:p>
            <a:pPr marL="0" lvl="0" indent="0" algn="r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i="1">
                <a:solidFill>
                  <a:srgbClr val="666666"/>
                </a:solidFill>
              </a:rPr>
              <a:t>#NatureUnderOurNoses</a:t>
            </a:r>
            <a:endParaRPr i="1">
              <a:solidFill>
                <a:srgbClr val="666666"/>
              </a:solidFill>
            </a:endParaRPr>
          </a:p>
        </p:txBody>
      </p:sp>
      <p:grpSp>
        <p:nvGrpSpPr>
          <p:cNvPr id="161" name="Google Shape;161;p27"/>
          <p:cNvGrpSpPr/>
          <p:nvPr/>
        </p:nvGrpSpPr>
        <p:grpSpPr>
          <a:xfrm>
            <a:off x="5091714" y="1733374"/>
            <a:ext cx="3901166" cy="3598816"/>
            <a:chOff x="807165" y="40004"/>
            <a:chExt cx="3306073" cy="3120451"/>
          </a:xfrm>
        </p:grpSpPr>
        <p:sp>
          <p:nvSpPr>
            <p:cNvPr id="162" name="Google Shape;162;p27"/>
            <p:cNvSpPr/>
            <p:nvPr/>
          </p:nvSpPr>
          <p:spPr>
            <a:xfrm>
              <a:off x="1500052" y="40004"/>
              <a:ext cx="1920300" cy="1920300"/>
            </a:xfrm>
            <a:prstGeom prst="ellipse">
              <a:avLst/>
            </a:prstGeom>
            <a:solidFill>
              <a:srgbClr val="49ACC5">
                <a:alpha val="49800"/>
              </a:srgbClr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434343"/>
                </a:solidFill>
              </a:endParaRPr>
            </a:p>
          </p:txBody>
        </p:sp>
        <p:sp>
          <p:nvSpPr>
            <p:cNvPr id="163" name="Google Shape;163;p27"/>
            <p:cNvSpPr txBox="1"/>
            <p:nvPr/>
          </p:nvSpPr>
          <p:spPr>
            <a:xfrm>
              <a:off x="1756084" y="376046"/>
              <a:ext cx="1408200" cy="86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434343"/>
                  </a:solidFill>
                </a:rPr>
                <a:t>Habitat Managemen</a:t>
              </a:r>
              <a:r>
                <a:rPr lang="en-US" sz="1800">
                  <a:solidFill>
                    <a:srgbClr val="434343"/>
                  </a:solidFill>
                </a:rPr>
                <a:t>t</a:t>
              </a:r>
              <a:endParaRPr sz="1800">
                <a:solidFill>
                  <a:srgbClr val="434343"/>
                </a:solidFill>
              </a:endParaRPr>
            </a:p>
          </p:txBody>
        </p:sp>
        <p:sp>
          <p:nvSpPr>
            <p:cNvPr id="164" name="Google Shape;164;p27"/>
            <p:cNvSpPr/>
            <p:nvPr/>
          </p:nvSpPr>
          <p:spPr>
            <a:xfrm>
              <a:off x="2192938" y="1240155"/>
              <a:ext cx="1920300" cy="1920300"/>
            </a:xfrm>
            <a:prstGeom prst="ellipse">
              <a:avLst/>
            </a:prstGeom>
            <a:solidFill>
              <a:srgbClr val="5FDF45">
                <a:alpha val="49800"/>
              </a:srgbClr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434343"/>
                </a:solidFill>
              </a:endParaRPr>
            </a:p>
          </p:txBody>
        </p:sp>
        <p:sp>
          <p:nvSpPr>
            <p:cNvPr id="165" name="Google Shape;165;p27"/>
            <p:cNvSpPr txBox="1"/>
            <p:nvPr/>
          </p:nvSpPr>
          <p:spPr>
            <a:xfrm>
              <a:off x="2727458" y="1861290"/>
              <a:ext cx="1347600" cy="50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434343"/>
                  </a:solidFill>
                </a:rPr>
                <a:t>Engagement</a:t>
              </a:r>
              <a:endParaRPr sz="1800" b="1">
                <a:solidFill>
                  <a:srgbClr val="434343"/>
                </a:solidFill>
              </a:endParaRPr>
            </a:p>
          </p:txBody>
        </p:sp>
        <p:sp>
          <p:nvSpPr>
            <p:cNvPr id="166" name="Google Shape;166;p27"/>
            <p:cNvSpPr/>
            <p:nvPr/>
          </p:nvSpPr>
          <p:spPr>
            <a:xfrm>
              <a:off x="807165" y="1240155"/>
              <a:ext cx="1920300" cy="1920300"/>
            </a:xfrm>
            <a:prstGeom prst="ellipse">
              <a:avLst/>
            </a:prstGeom>
            <a:solidFill>
              <a:srgbClr val="F69444">
                <a:alpha val="49800"/>
              </a:srgbClr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434343"/>
                </a:solidFill>
              </a:endParaRPr>
            </a:p>
          </p:txBody>
        </p:sp>
        <p:sp>
          <p:nvSpPr>
            <p:cNvPr id="167" name="Google Shape;167;p27"/>
            <p:cNvSpPr txBox="1"/>
            <p:nvPr/>
          </p:nvSpPr>
          <p:spPr>
            <a:xfrm>
              <a:off x="870819" y="1736214"/>
              <a:ext cx="1268400" cy="76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434343"/>
                  </a:solidFill>
                </a:rPr>
                <a:t>Surveying &amp; Monitoring</a:t>
              </a:r>
              <a:endParaRPr sz="1800" b="1">
                <a:solidFill>
                  <a:srgbClr val="434343"/>
                </a:solidFill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516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Thank you for your support</a:t>
            </a:r>
            <a:endParaRPr/>
          </a:p>
        </p:txBody>
      </p:sp>
      <p:sp>
        <p:nvSpPr>
          <p:cNvPr id="173" name="Google Shape;173;p28"/>
          <p:cNvSpPr txBox="1">
            <a:spLocks noGrp="1"/>
          </p:cNvSpPr>
          <p:nvPr>
            <p:ph type="body" idx="1"/>
          </p:nvPr>
        </p:nvSpPr>
        <p:spPr>
          <a:xfrm>
            <a:off x="457200" y="1265250"/>
            <a:ext cx="7646700" cy="419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Char char="•"/>
            </a:pPr>
            <a:r>
              <a:rPr lang="en-US">
                <a:solidFill>
                  <a:srgbClr val="666666"/>
                </a:solidFill>
              </a:rPr>
              <a:t>Volunteers</a:t>
            </a:r>
            <a:endParaRPr>
              <a:solidFill>
                <a:srgbClr val="666666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800"/>
              <a:buChar char="•"/>
            </a:pPr>
            <a:r>
              <a:rPr lang="en-US">
                <a:solidFill>
                  <a:srgbClr val="666666"/>
                </a:solidFill>
              </a:rPr>
              <a:t>Transect and Wider Countryside Butterfly Survey walkers</a:t>
            </a:r>
            <a:endParaRPr>
              <a:solidFill>
                <a:srgbClr val="666666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800"/>
              <a:buChar char="•"/>
            </a:pPr>
            <a:r>
              <a:rPr lang="en-US">
                <a:solidFill>
                  <a:srgbClr val="666666"/>
                </a:solidFill>
              </a:rPr>
              <a:t>Surveyors - Brown Hairstreak, White-letter Hairstreak (+ elms), etc</a:t>
            </a:r>
            <a:endParaRPr>
              <a:solidFill>
                <a:srgbClr val="666666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800"/>
              <a:buChar char="•"/>
            </a:pPr>
            <a:r>
              <a:rPr lang="en-US">
                <a:solidFill>
                  <a:srgbClr val="666666"/>
                </a:solidFill>
              </a:rPr>
              <a:t>Everyone who submits records</a:t>
            </a:r>
            <a:endParaRPr>
              <a:solidFill>
                <a:srgbClr val="666666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800"/>
              <a:buChar char="•"/>
            </a:pPr>
            <a:r>
              <a:rPr lang="en-US">
                <a:solidFill>
                  <a:srgbClr val="666666"/>
                </a:solidFill>
              </a:rPr>
              <a:t>Moth-ers</a:t>
            </a:r>
            <a:endParaRPr>
              <a:solidFill>
                <a:srgbClr val="666666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800"/>
              <a:buChar char="•"/>
            </a:pPr>
            <a:r>
              <a:rPr lang="en-US">
                <a:solidFill>
                  <a:srgbClr val="666666"/>
                </a:solidFill>
              </a:rPr>
              <a:t>Our many partners</a:t>
            </a:r>
            <a:endParaRPr>
              <a:solidFill>
                <a:srgbClr val="666666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800"/>
              <a:buChar char="•"/>
            </a:pPr>
            <a:r>
              <a:rPr lang="en-US">
                <a:solidFill>
                  <a:srgbClr val="666666"/>
                </a:solidFill>
              </a:rPr>
              <a:t>Donors</a:t>
            </a:r>
            <a:endParaRPr>
              <a:solidFill>
                <a:srgbClr val="666666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800"/>
              <a:buChar char="•"/>
            </a:pPr>
            <a:r>
              <a:rPr lang="en-US">
                <a:solidFill>
                  <a:srgbClr val="666666"/>
                </a:solidFill>
              </a:rPr>
              <a:t>Head Office staff</a:t>
            </a:r>
            <a:endParaRPr>
              <a:solidFill>
                <a:srgbClr val="666666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800"/>
              <a:buChar char="•"/>
            </a:pPr>
            <a:r>
              <a:rPr lang="en-US">
                <a:solidFill>
                  <a:srgbClr val="666666"/>
                </a:solidFill>
              </a:rPr>
              <a:t>Committee members</a:t>
            </a:r>
            <a:endParaRPr>
              <a:solidFill>
                <a:srgbClr val="666666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666666"/>
              </a:buClr>
              <a:buSzPts val="1800"/>
              <a:buChar char="•"/>
            </a:pPr>
            <a:r>
              <a:rPr lang="en-US">
                <a:solidFill>
                  <a:srgbClr val="666666"/>
                </a:solidFill>
              </a:rPr>
              <a:t>Branch members</a:t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174" name="Google Shape;174;p28"/>
          <p:cNvSpPr txBox="1"/>
          <p:nvPr/>
        </p:nvSpPr>
        <p:spPr>
          <a:xfrm>
            <a:off x="4862325" y="2764725"/>
            <a:ext cx="3417900" cy="25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2"/>
                </a:solidFill>
              </a:rPr>
              <a:t>We couldn’t do it without your help!</a:t>
            </a:r>
            <a:endParaRPr sz="36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lide 3">
  <a:themeElements>
    <a:clrScheme name="Butterfly Conservation">
      <a:dk1>
        <a:srgbClr val="000000"/>
      </a:dk1>
      <a:lt1>
        <a:srgbClr val="FFFFFF"/>
      </a:lt1>
      <a:dk2>
        <a:srgbClr val="45A264"/>
      </a:dk2>
      <a:lt2>
        <a:srgbClr val="706F6F"/>
      </a:lt2>
      <a:accent1>
        <a:srgbClr val="419CAC"/>
      </a:accent1>
      <a:accent2>
        <a:srgbClr val="96B24E"/>
      </a:accent2>
      <a:accent3>
        <a:srgbClr val="ECC359"/>
      </a:accent3>
      <a:accent4>
        <a:srgbClr val="817CA2"/>
      </a:accent4>
      <a:accent5>
        <a:srgbClr val="B81A5D"/>
      </a:accent5>
      <a:accent6>
        <a:srgbClr val="B2B1A7"/>
      </a:accent6>
      <a:hlink>
        <a:srgbClr val="B6CE41"/>
      </a:hlink>
      <a:folHlink>
        <a:srgbClr val="96CED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403</Words>
  <Application>Microsoft Office PowerPoint</Application>
  <PresentationFormat>On-screen Show (4:3)</PresentationFormat>
  <Paragraphs>100</Paragraphs>
  <Slides>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Slide 3</vt:lpstr>
      <vt:lpstr>Chairman’s Report 2018</vt:lpstr>
      <vt:lpstr>Chairman’s Report</vt:lpstr>
      <vt:lpstr>Moths</vt:lpstr>
      <vt:lpstr>Conservation work </vt:lpstr>
      <vt:lpstr>Surveys and monitoring </vt:lpstr>
      <vt:lpstr>Working with partners</vt:lpstr>
      <vt:lpstr>London project - Big City Butterflies</vt:lpstr>
      <vt:lpstr>Thank you for your support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Surrey &amp; SW London Branch  Members’ Day &amp; AGM 3rd November 2018</dc:title>
  <dc:creator>Francis</dc:creator>
  <cp:lastModifiedBy>Francis Kelly</cp:lastModifiedBy>
  <cp:revision>4</cp:revision>
  <dcterms:modified xsi:type="dcterms:W3CDTF">2018-12-01T09:54:58Z</dcterms:modified>
</cp:coreProperties>
</file>